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78" r:id="rId3"/>
    <p:sldId id="257" r:id="rId4"/>
    <p:sldId id="271" r:id="rId5"/>
    <p:sldId id="267" r:id="rId6"/>
    <p:sldId id="268" r:id="rId7"/>
    <p:sldId id="270" r:id="rId8"/>
    <p:sldId id="269" r:id="rId9"/>
    <p:sldId id="259" r:id="rId10"/>
    <p:sldId id="258" r:id="rId11"/>
    <p:sldId id="260" r:id="rId12"/>
    <p:sldId id="261" r:id="rId13"/>
    <p:sldId id="263" r:id="rId14"/>
    <p:sldId id="264" r:id="rId15"/>
    <p:sldId id="265" r:id="rId16"/>
    <p:sldId id="266" r:id="rId17"/>
    <p:sldId id="273" r:id="rId18"/>
    <p:sldId id="272"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4" d="100"/>
          <a:sy n="84" d="100"/>
        </p:scale>
        <p:origin x="-3264" y="-18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827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58737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59135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07176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67223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76690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193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75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692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80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727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947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261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326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458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9/24/2021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59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9/24/2021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974731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ampabay.com/news/real-estate/2021/06/17/house-inventory-shortage-dire-with-gap-of-millions-of-homes-realtors-report-warns/" TargetMode="External"/><Relationship Id="rId2" Type="http://schemas.openxmlformats.org/officeDocument/2006/relationships/hyperlink" Target="https://www.heraldtribune.com/story/news/state/2021/04/30/florida-one-most-challenging-states-find-affordable-housing/733443300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501F9-F7A7-4881-8594-4B80334222EA}"/>
              </a:ext>
            </a:extLst>
          </p:cNvPr>
          <p:cNvSpPr>
            <a:spLocks noGrp="1"/>
          </p:cNvSpPr>
          <p:nvPr>
            <p:ph type="ctrTitle"/>
          </p:nvPr>
        </p:nvSpPr>
        <p:spPr>
          <a:xfrm>
            <a:off x="1109709" y="1"/>
            <a:ext cx="8362765" cy="1257300"/>
          </a:xfrm>
        </p:spPr>
        <p:txBody>
          <a:bodyPr>
            <a:normAutofit fontScale="90000"/>
          </a:bodyPr>
          <a:lstStyle/>
          <a:p>
            <a:r>
              <a:rPr lang="en-US" sz="4000" dirty="0">
                <a:solidFill>
                  <a:schemeClr val="tx1"/>
                </a:solidFill>
                <a:latin typeface="Arial Black" panose="020B0A04020102020204" pitchFamily="34" charset="0"/>
              </a:rPr>
              <a:t>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CRE is Proud to Introduce</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      Green Stemic   </a:t>
            </a:r>
          </a:p>
        </p:txBody>
      </p:sp>
      <p:sp>
        <p:nvSpPr>
          <p:cNvPr id="3" name="Subtitle 2">
            <a:extLst>
              <a:ext uri="{FF2B5EF4-FFF2-40B4-BE49-F238E27FC236}">
                <a16:creationId xmlns:a16="http://schemas.microsoft.com/office/drawing/2014/main" xmlns="" id="{407655E9-042E-4757-A755-C96326824951}"/>
              </a:ext>
            </a:extLst>
          </p:cNvPr>
          <p:cNvSpPr>
            <a:spLocks noGrp="1"/>
          </p:cNvSpPr>
          <p:nvPr>
            <p:ph type="subTitle" idx="1"/>
          </p:nvPr>
        </p:nvSpPr>
        <p:spPr>
          <a:xfrm>
            <a:off x="346228" y="5344357"/>
            <a:ext cx="7555271" cy="1118585"/>
          </a:xfrm>
        </p:spPr>
        <p:txBody>
          <a:bodyPr>
            <a:normAutofit/>
          </a:bodyPr>
          <a:lstStyle/>
          <a:p>
            <a:pPr>
              <a:lnSpc>
                <a:spcPct val="90000"/>
              </a:lnSpc>
            </a:pPr>
            <a:r>
              <a:rPr lang="en-US" sz="2000" dirty="0">
                <a:solidFill>
                  <a:schemeClr val="tx1">
                    <a:lumMod val="85000"/>
                    <a:lumOff val="15000"/>
                  </a:schemeClr>
                </a:solidFill>
              </a:rPr>
              <a:t>The Future of home building in America. And around the World</a:t>
            </a:r>
          </a:p>
          <a:p>
            <a:pPr>
              <a:lnSpc>
                <a:spcPct val="90000"/>
              </a:lnSpc>
            </a:pPr>
            <a:endParaRPr lang="en-US" sz="2000" dirty="0">
              <a:solidFill>
                <a:schemeClr val="tx1">
                  <a:lumMod val="85000"/>
                  <a:lumOff val="15000"/>
                </a:schemeClr>
              </a:solidFill>
            </a:endParaRPr>
          </a:p>
        </p:txBody>
      </p:sp>
      <p:pic>
        <p:nvPicPr>
          <p:cNvPr id="1030" name="Picture 6" descr="1 Guide To Clean, Renewable and Green Energy | myenergi UK">
            <a:extLst>
              <a:ext uri="{FF2B5EF4-FFF2-40B4-BE49-F238E27FC236}">
                <a16:creationId xmlns:a16="http://schemas.microsoft.com/office/drawing/2014/main" xmlns="" id="{C417D0BF-5784-4F06-91CD-281DEE16E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9" y="1257300"/>
            <a:ext cx="6715125"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1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8BDA4-7414-45EA-8D92-F281E4269D41}"/>
              </a:ext>
            </a:extLst>
          </p:cNvPr>
          <p:cNvSpPr>
            <a:spLocks noGrp="1"/>
          </p:cNvSpPr>
          <p:nvPr>
            <p:ph type="title"/>
          </p:nvPr>
        </p:nvSpPr>
        <p:spPr/>
        <p:txBody>
          <a:bodyPr/>
          <a:lstStyle/>
          <a:p>
            <a:r>
              <a:rPr lang="en-US" dirty="0"/>
              <a:t>The Building Concept</a:t>
            </a:r>
          </a:p>
        </p:txBody>
      </p:sp>
      <p:sp>
        <p:nvSpPr>
          <p:cNvPr id="3" name="Content Placeholder 2">
            <a:extLst>
              <a:ext uri="{FF2B5EF4-FFF2-40B4-BE49-F238E27FC236}">
                <a16:creationId xmlns:a16="http://schemas.microsoft.com/office/drawing/2014/main" xmlns="" id="{3BACCCD8-5C85-4E44-99B1-C15B8421CDF4}"/>
              </a:ext>
            </a:extLst>
          </p:cNvPr>
          <p:cNvSpPr>
            <a:spLocks noGrp="1"/>
          </p:cNvSpPr>
          <p:nvPr>
            <p:ph idx="1"/>
          </p:nvPr>
        </p:nvSpPr>
        <p:spPr/>
        <p:txBody>
          <a:bodyPr>
            <a:normAutofit/>
          </a:bodyPr>
          <a:lstStyle/>
          <a:p>
            <a:r>
              <a:rPr lang="en-US" b="1" dirty="0"/>
              <a:t>Utilize both used and one way shipping containers</a:t>
            </a:r>
            <a:r>
              <a:rPr lang="en-US" dirty="0"/>
              <a:t>. </a:t>
            </a:r>
          </a:p>
          <a:p>
            <a:r>
              <a:rPr lang="en-US" dirty="0"/>
              <a:t>Initial concept, begin with 5 styles of homes.</a:t>
            </a:r>
          </a:p>
          <a:p>
            <a:pPr marL="457200" indent="-457200">
              <a:buFont typeface="+mj-lt"/>
              <a:buAutoNum type="arabicPeriod"/>
            </a:pPr>
            <a:r>
              <a:rPr lang="en-US" dirty="0"/>
              <a:t>Efficiency Condo – 20’ x 20’ - 400  square feet. One Bedroom-One Bath</a:t>
            </a:r>
          </a:p>
          <a:p>
            <a:pPr marL="457200" indent="-457200">
              <a:buFont typeface="+mj-lt"/>
              <a:buAutoNum type="arabicPeriod"/>
            </a:pPr>
            <a:r>
              <a:rPr lang="en-US" dirty="0"/>
              <a:t>Small Apartment – 20’ x 40’ – 800 square feet. One Bedroom, 1 Bath, Full Kitchen.</a:t>
            </a:r>
          </a:p>
          <a:p>
            <a:pPr marL="457200" indent="-457200">
              <a:buFont typeface="+mj-lt"/>
              <a:buAutoNum type="arabicPeriod"/>
            </a:pPr>
            <a:r>
              <a:rPr lang="en-US" dirty="0"/>
              <a:t>Starter Home – 20’ x 60’ -1200 square feet. Two Bedroom, 1 Bath, Full Kitchen</a:t>
            </a:r>
          </a:p>
          <a:p>
            <a:pPr marL="457200" indent="-457200">
              <a:buFont typeface="+mj-lt"/>
              <a:buAutoNum type="arabicPeriod"/>
            </a:pPr>
            <a:r>
              <a:rPr lang="en-US" dirty="0"/>
              <a:t>Eco-Home – 40’ x 40’ – 1600 square feet . Two Bedroom, 2 Bath, Full Kitchen.</a:t>
            </a:r>
          </a:p>
          <a:p>
            <a:pPr marL="457200" indent="-457200">
              <a:buFont typeface="+mj-lt"/>
              <a:buAutoNum type="arabicPeriod"/>
            </a:pPr>
            <a:r>
              <a:rPr lang="en-US" dirty="0"/>
              <a:t>Eco Luxury – 60’ x 40’ – 2400 square feet . Three Bedroom 3 bath, Full Kitchen</a:t>
            </a:r>
          </a:p>
          <a:p>
            <a:endParaRPr lang="en-US" dirty="0"/>
          </a:p>
        </p:txBody>
      </p:sp>
    </p:spTree>
    <p:extLst>
      <p:ext uri="{BB962C8B-B14F-4D97-AF65-F5344CB8AC3E}">
        <p14:creationId xmlns:p14="http://schemas.microsoft.com/office/powerpoint/2010/main" val="93363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CB7F5-4D66-4807-9E68-CF809092655C}"/>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xmlns="" id="{38980F71-CD6D-4ABD-AE20-A99903458999}"/>
              </a:ext>
            </a:extLst>
          </p:cNvPr>
          <p:cNvSpPr>
            <a:spLocks noGrp="1"/>
          </p:cNvSpPr>
          <p:nvPr>
            <p:ph idx="1"/>
          </p:nvPr>
        </p:nvSpPr>
        <p:spPr/>
        <p:txBody>
          <a:bodyPr/>
          <a:lstStyle/>
          <a:p>
            <a:r>
              <a:rPr lang="en-US" b="1" dirty="0"/>
              <a:t>We first need to consider the dimensions of our foundation product. The container</a:t>
            </a:r>
            <a:r>
              <a:rPr lang="en-US" dirty="0"/>
              <a:t>.</a:t>
            </a:r>
          </a:p>
          <a:p>
            <a:r>
              <a:rPr lang="en-US" b="1" i="0" dirty="0">
                <a:solidFill>
                  <a:srgbClr val="202124"/>
                </a:solidFill>
                <a:effectLst/>
                <a:latin typeface="Roboto" panose="020B0604020202020204" pitchFamily="2" charset="0"/>
              </a:rPr>
              <a:t>Interior Dimensions</a:t>
            </a:r>
            <a:r>
              <a:rPr lang="en-US" b="0" i="0" dirty="0">
                <a:solidFill>
                  <a:srgbClr val="202124"/>
                </a:solidFill>
                <a:effectLst/>
                <a:latin typeface="Roboto" panose="020B0604020202020204" pitchFamily="2" charset="0"/>
              </a:rPr>
              <a:t> (in feet): 39' 6” long x 7' 9” wide x 8' 10” </a:t>
            </a:r>
            <a:r>
              <a:rPr lang="en-US" b="1" i="0" dirty="0">
                <a:solidFill>
                  <a:srgbClr val="202124"/>
                </a:solidFill>
                <a:effectLst/>
                <a:latin typeface="Roboto" panose="020B0604020202020204" pitchFamily="2" charset="0"/>
              </a:rPr>
              <a:t>high</a:t>
            </a:r>
            <a:r>
              <a:rPr lang="en-US" b="0" i="0" dirty="0">
                <a:solidFill>
                  <a:srgbClr val="202124"/>
                </a:solidFill>
                <a:effectLst/>
                <a:latin typeface="Roboto" panose="020B0604020202020204" pitchFamily="2" charset="0"/>
              </a:rPr>
              <a:t>. </a:t>
            </a:r>
            <a:r>
              <a:rPr lang="en-US" b="1" i="0" dirty="0">
                <a:solidFill>
                  <a:srgbClr val="202124"/>
                </a:solidFill>
                <a:effectLst/>
                <a:latin typeface="Roboto" panose="020B0604020202020204" pitchFamily="2" charset="0"/>
              </a:rPr>
              <a:t>Internal Dimensions</a:t>
            </a:r>
            <a:r>
              <a:rPr lang="en-US" b="0" i="0" dirty="0">
                <a:solidFill>
                  <a:srgbClr val="202124"/>
                </a:solidFill>
                <a:effectLst/>
                <a:latin typeface="Roboto" panose="020B0604020202020204" pitchFamily="2" charset="0"/>
              </a:rPr>
              <a:t> (in meters): 12.025m long x 2.352m wide x 2.585m </a:t>
            </a:r>
            <a:r>
              <a:rPr lang="en-US" b="1" i="0" dirty="0">
                <a:solidFill>
                  <a:srgbClr val="202124"/>
                </a:solidFill>
                <a:effectLst/>
                <a:latin typeface="Roboto" panose="020B0604020202020204" pitchFamily="2" charset="0"/>
              </a:rPr>
              <a:t>high</a:t>
            </a:r>
            <a:r>
              <a:rPr lang="en-US" b="0" i="0" dirty="0">
                <a:solidFill>
                  <a:srgbClr val="202124"/>
                </a:solidFill>
                <a:effectLst/>
                <a:latin typeface="Roboto" panose="020B0604020202020204" pitchFamily="2" charset="0"/>
              </a:rPr>
              <a:t>.</a:t>
            </a:r>
          </a:p>
          <a:p>
            <a:r>
              <a:rPr lang="en-US" dirty="0">
                <a:solidFill>
                  <a:srgbClr val="202124"/>
                </a:solidFill>
                <a:latin typeface="Roboto" panose="020B0604020202020204" pitchFamily="2" charset="0"/>
              </a:rPr>
              <a:t>A 20 foot container is the same, just half the length.</a:t>
            </a:r>
          </a:p>
          <a:p>
            <a:r>
              <a:rPr lang="en-US" dirty="0">
                <a:solidFill>
                  <a:srgbClr val="202124"/>
                </a:solidFill>
                <a:latin typeface="Roboto" panose="020B0604020202020204" pitchFamily="2" charset="0"/>
              </a:rPr>
              <a:t>To create a 20 x 20 internal dimension, we need 4’4” in width and 6” in length by cutting one 40’ container in half.</a:t>
            </a:r>
          </a:p>
          <a:p>
            <a:r>
              <a:rPr lang="en-US" dirty="0">
                <a:solidFill>
                  <a:srgbClr val="202124"/>
                </a:solidFill>
                <a:latin typeface="Roboto" panose="020B0604020202020204" pitchFamily="2" charset="0"/>
              </a:rPr>
              <a:t>This will do by creating steel unions, floor, wall and ceiling. Easily manufactured.</a:t>
            </a:r>
          </a:p>
          <a:p>
            <a:r>
              <a:rPr lang="en-US" dirty="0">
                <a:solidFill>
                  <a:srgbClr val="202124"/>
                </a:solidFill>
                <a:latin typeface="Roboto" panose="020B0604020202020204" pitchFamily="2" charset="0"/>
              </a:rPr>
              <a:t>This enables transportation of each half and easy assembly of site.</a:t>
            </a:r>
          </a:p>
          <a:p>
            <a:endParaRPr lang="en-US" dirty="0">
              <a:solidFill>
                <a:srgbClr val="202124"/>
              </a:solidFill>
              <a:latin typeface="Roboto" panose="020B0604020202020204" pitchFamily="2" charset="0"/>
            </a:endParaRPr>
          </a:p>
          <a:p>
            <a:endParaRPr lang="en-US" dirty="0"/>
          </a:p>
        </p:txBody>
      </p:sp>
    </p:spTree>
    <p:extLst>
      <p:ext uri="{BB962C8B-B14F-4D97-AF65-F5344CB8AC3E}">
        <p14:creationId xmlns:p14="http://schemas.microsoft.com/office/powerpoint/2010/main" val="91476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6A247-F732-4AF3-82D5-F57BD1E9C3E5}"/>
              </a:ext>
            </a:extLst>
          </p:cNvPr>
          <p:cNvSpPr>
            <a:spLocks noGrp="1"/>
          </p:cNvSpPr>
          <p:nvPr>
            <p:ph type="title"/>
          </p:nvPr>
        </p:nvSpPr>
        <p:spPr/>
        <p:txBody>
          <a:bodyPr/>
          <a:lstStyle/>
          <a:p>
            <a:r>
              <a:rPr lang="en-US" dirty="0"/>
              <a:t>The Process continued</a:t>
            </a:r>
          </a:p>
        </p:txBody>
      </p:sp>
      <p:sp>
        <p:nvSpPr>
          <p:cNvPr id="3" name="Content Placeholder 2">
            <a:extLst>
              <a:ext uri="{FF2B5EF4-FFF2-40B4-BE49-F238E27FC236}">
                <a16:creationId xmlns:a16="http://schemas.microsoft.com/office/drawing/2014/main" xmlns="" id="{6D69B28F-2B35-4CEE-8A2D-2A159C9A0077}"/>
              </a:ext>
            </a:extLst>
          </p:cNvPr>
          <p:cNvSpPr>
            <a:spLocks noGrp="1"/>
          </p:cNvSpPr>
          <p:nvPr>
            <p:ph idx="1"/>
          </p:nvPr>
        </p:nvSpPr>
        <p:spPr/>
        <p:txBody>
          <a:bodyPr/>
          <a:lstStyle/>
          <a:p>
            <a:r>
              <a:rPr lang="en-US" dirty="0"/>
              <a:t>When joining 2 containers, side panels must be removed.</a:t>
            </a:r>
          </a:p>
          <a:p>
            <a:r>
              <a:rPr lang="en-US" dirty="0"/>
              <a:t>Several scenarios are created here. First is the reduction in structural integrity and the second is the creation of waste, of those metal panels removed from the container.</a:t>
            </a:r>
          </a:p>
          <a:p>
            <a:r>
              <a:rPr lang="en-US" dirty="0"/>
              <a:t>Both are opportunities for Green Stemic. </a:t>
            </a:r>
          </a:p>
          <a:p>
            <a:r>
              <a:rPr lang="en-US" dirty="0"/>
              <a:t>We reuse the removed panels when we rejoin the containers back together. </a:t>
            </a:r>
          </a:p>
          <a:p>
            <a:r>
              <a:rPr lang="en-US" dirty="0"/>
              <a:t>They will be re-welded over the floor, wall and ceiling unions, used to join the containers back together.</a:t>
            </a:r>
          </a:p>
          <a:p>
            <a:endParaRPr lang="en-US" dirty="0"/>
          </a:p>
        </p:txBody>
      </p:sp>
    </p:spTree>
    <p:extLst>
      <p:ext uri="{BB962C8B-B14F-4D97-AF65-F5344CB8AC3E}">
        <p14:creationId xmlns:p14="http://schemas.microsoft.com/office/powerpoint/2010/main" val="327762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5B985-11BF-43B7-9306-6B2073AC9937}"/>
              </a:ext>
            </a:extLst>
          </p:cNvPr>
          <p:cNvSpPr>
            <a:spLocks noGrp="1"/>
          </p:cNvSpPr>
          <p:nvPr>
            <p:ph type="title"/>
          </p:nvPr>
        </p:nvSpPr>
        <p:spPr/>
        <p:txBody>
          <a:bodyPr/>
          <a:lstStyle/>
          <a:p>
            <a:r>
              <a:rPr lang="en-US" dirty="0"/>
              <a:t>Efficiencies of Climate Controlled Manufacturing</a:t>
            </a:r>
          </a:p>
        </p:txBody>
      </p:sp>
      <p:sp>
        <p:nvSpPr>
          <p:cNvPr id="3" name="Content Placeholder 2">
            <a:extLst>
              <a:ext uri="{FF2B5EF4-FFF2-40B4-BE49-F238E27FC236}">
                <a16:creationId xmlns:a16="http://schemas.microsoft.com/office/drawing/2014/main" xmlns="" id="{1537CACF-2317-429E-8DE1-250ACED6D493}"/>
              </a:ext>
            </a:extLst>
          </p:cNvPr>
          <p:cNvSpPr>
            <a:spLocks noGrp="1"/>
          </p:cNvSpPr>
          <p:nvPr>
            <p:ph idx="1"/>
          </p:nvPr>
        </p:nvSpPr>
        <p:spPr/>
        <p:txBody>
          <a:bodyPr/>
          <a:lstStyle/>
          <a:p>
            <a:r>
              <a:rPr lang="en-US" dirty="0"/>
              <a:t>Speed to market. Weather is never an issue.</a:t>
            </a:r>
          </a:p>
          <a:p>
            <a:r>
              <a:rPr lang="en-US" dirty="0"/>
              <a:t>Materials are never subjected to the elements.</a:t>
            </a:r>
          </a:p>
          <a:p>
            <a:r>
              <a:rPr lang="en-US" dirty="0"/>
              <a:t>Trades, all tradesmen, electrical, plumbing, framing, appliance are all employed by Green Stemic.</a:t>
            </a:r>
          </a:p>
          <a:p>
            <a:r>
              <a:rPr lang="en-US" dirty="0"/>
              <a:t>Consistency of quality. All functions are repetitive and done by our teams. QC is measured, tracked and reviewed at every stage of production.</a:t>
            </a:r>
          </a:p>
          <a:p>
            <a:r>
              <a:rPr lang="en-US" dirty="0"/>
              <a:t>Accountability. 100% of the manufacturing is done by one company. Guarantees are provided for quality of manufacturing by us, not 10 different sub contractors.</a:t>
            </a:r>
          </a:p>
          <a:p>
            <a:r>
              <a:rPr lang="en-US" dirty="0"/>
              <a:t>We track all products in your home, all recalls will be handled by us.</a:t>
            </a:r>
          </a:p>
          <a:p>
            <a:endParaRPr lang="en-US" dirty="0"/>
          </a:p>
          <a:p>
            <a:endParaRPr lang="en-US" dirty="0"/>
          </a:p>
          <a:p>
            <a:endParaRPr lang="en-US" dirty="0"/>
          </a:p>
        </p:txBody>
      </p:sp>
    </p:spTree>
    <p:extLst>
      <p:ext uri="{BB962C8B-B14F-4D97-AF65-F5344CB8AC3E}">
        <p14:creationId xmlns:p14="http://schemas.microsoft.com/office/powerpoint/2010/main" val="425630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A6E36-CE82-43B3-B9A5-CC081989A5D5}"/>
              </a:ext>
            </a:extLst>
          </p:cNvPr>
          <p:cNvSpPr>
            <a:spLocks noGrp="1"/>
          </p:cNvSpPr>
          <p:nvPr>
            <p:ph type="title"/>
          </p:nvPr>
        </p:nvSpPr>
        <p:spPr/>
        <p:txBody>
          <a:bodyPr/>
          <a:lstStyle/>
          <a:p>
            <a:r>
              <a:rPr lang="en-US" dirty="0"/>
              <a:t>Additional Business Channels</a:t>
            </a:r>
          </a:p>
        </p:txBody>
      </p:sp>
      <p:sp>
        <p:nvSpPr>
          <p:cNvPr id="3" name="Content Placeholder 2">
            <a:extLst>
              <a:ext uri="{FF2B5EF4-FFF2-40B4-BE49-F238E27FC236}">
                <a16:creationId xmlns:a16="http://schemas.microsoft.com/office/drawing/2014/main" xmlns="" id="{01347D25-D3DE-47A3-9559-60AE9C46D291}"/>
              </a:ext>
            </a:extLst>
          </p:cNvPr>
          <p:cNvSpPr>
            <a:spLocks noGrp="1"/>
          </p:cNvSpPr>
          <p:nvPr>
            <p:ph idx="1"/>
          </p:nvPr>
        </p:nvSpPr>
        <p:spPr/>
        <p:txBody>
          <a:bodyPr/>
          <a:lstStyle/>
          <a:p>
            <a:r>
              <a:rPr lang="en-US" dirty="0"/>
              <a:t>Green Stemic Produces your home.</a:t>
            </a:r>
          </a:p>
          <a:p>
            <a:r>
              <a:rPr lang="en-US" dirty="0"/>
              <a:t>But you have options. Pick your home up at the factory or have us deliver and install on the job site.</a:t>
            </a:r>
          </a:p>
          <a:p>
            <a:r>
              <a:rPr lang="en-US" dirty="0"/>
              <a:t>First additional Opportunity – Create Transportation and Installation Division.</a:t>
            </a:r>
          </a:p>
          <a:p>
            <a:r>
              <a:rPr lang="en-US" dirty="0"/>
              <a:t>Second – Repair and maintenance divisions. Stand alone division.</a:t>
            </a:r>
          </a:p>
          <a:p>
            <a:r>
              <a:rPr lang="en-US" dirty="0"/>
              <a:t>Rental Sub-divisions. I can not find another rental sub-division. This creates the opportunity to create the home or multiple type of homes and create a subdivision. Each unit should be paid for within 5 years, All rent is pure cash flow after that point.</a:t>
            </a:r>
          </a:p>
          <a:p>
            <a:r>
              <a:rPr lang="en-US" dirty="0"/>
              <a:t>If each home is built with graphene solar panels and Tesla solar banks, we have another income generating opportunity.</a:t>
            </a:r>
          </a:p>
          <a:p>
            <a:endParaRPr lang="en-US" dirty="0"/>
          </a:p>
          <a:p>
            <a:endParaRPr lang="en-US" dirty="0"/>
          </a:p>
        </p:txBody>
      </p:sp>
    </p:spTree>
    <p:extLst>
      <p:ext uri="{BB962C8B-B14F-4D97-AF65-F5344CB8AC3E}">
        <p14:creationId xmlns:p14="http://schemas.microsoft.com/office/powerpoint/2010/main" val="245196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1E1362-D91A-457D-AFF1-BB7F18F09848}"/>
              </a:ext>
            </a:extLst>
          </p:cNvPr>
          <p:cNvSpPr>
            <a:spLocks noGrp="1"/>
          </p:cNvSpPr>
          <p:nvPr>
            <p:ph type="title"/>
          </p:nvPr>
        </p:nvSpPr>
        <p:spPr/>
        <p:txBody>
          <a:bodyPr/>
          <a:lstStyle/>
          <a:p>
            <a:r>
              <a:rPr lang="en-US" dirty="0"/>
              <a:t>Additional Business Channels</a:t>
            </a:r>
          </a:p>
        </p:txBody>
      </p:sp>
      <p:sp>
        <p:nvSpPr>
          <p:cNvPr id="3" name="Content Placeholder 2">
            <a:extLst>
              <a:ext uri="{FF2B5EF4-FFF2-40B4-BE49-F238E27FC236}">
                <a16:creationId xmlns:a16="http://schemas.microsoft.com/office/drawing/2014/main" xmlns="" id="{D6789626-F6ED-4714-A125-9482217896FA}"/>
              </a:ext>
            </a:extLst>
          </p:cNvPr>
          <p:cNvSpPr>
            <a:spLocks noGrp="1"/>
          </p:cNvSpPr>
          <p:nvPr>
            <p:ph idx="1"/>
          </p:nvPr>
        </p:nvSpPr>
        <p:spPr/>
        <p:txBody>
          <a:bodyPr/>
          <a:lstStyle/>
          <a:p>
            <a:r>
              <a:rPr lang="en-US" dirty="0"/>
              <a:t>With the proper engineering. The energy consumption of each unit should be net neutral. This is a selling point to the renter. </a:t>
            </a:r>
          </a:p>
          <a:p>
            <a:r>
              <a:rPr lang="en-US" dirty="0"/>
              <a:t>1</a:t>
            </a:r>
            <a:r>
              <a:rPr lang="en-US" baseline="30000" dirty="0"/>
              <a:t>st</a:t>
            </a:r>
            <a:r>
              <a:rPr lang="en-US" dirty="0"/>
              <a:t> A high quality place to live.</a:t>
            </a:r>
          </a:p>
          <a:p>
            <a:r>
              <a:rPr lang="en-US" dirty="0"/>
              <a:t>2</a:t>
            </a:r>
            <a:r>
              <a:rPr lang="en-US" baseline="30000" dirty="0"/>
              <a:t>nd</a:t>
            </a:r>
            <a:r>
              <a:rPr lang="en-US" dirty="0"/>
              <a:t> Low or no utility cost</a:t>
            </a:r>
          </a:p>
          <a:p>
            <a:r>
              <a:rPr lang="en-US" dirty="0"/>
              <a:t>3</a:t>
            </a:r>
            <a:r>
              <a:rPr lang="en-US" baseline="30000" dirty="0"/>
              <a:t>rd</a:t>
            </a:r>
            <a:r>
              <a:rPr lang="en-US" dirty="0"/>
              <a:t> an Actual yard and space.</a:t>
            </a:r>
          </a:p>
          <a:p>
            <a:endParaRPr lang="en-US" dirty="0"/>
          </a:p>
          <a:p>
            <a:r>
              <a:rPr lang="en-US" dirty="0"/>
              <a:t>If we network all the units, we should receive a monthly check from FPL for the energy created.</a:t>
            </a:r>
          </a:p>
          <a:p>
            <a:endParaRPr lang="en-US" dirty="0"/>
          </a:p>
          <a:p>
            <a:pPr marL="0" indent="0" algn="ctr">
              <a:buNone/>
            </a:pPr>
            <a:endParaRPr lang="en-US" dirty="0"/>
          </a:p>
        </p:txBody>
      </p:sp>
    </p:spTree>
    <p:extLst>
      <p:ext uri="{BB962C8B-B14F-4D97-AF65-F5344CB8AC3E}">
        <p14:creationId xmlns:p14="http://schemas.microsoft.com/office/powerpoint/2010/main" val="35922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1945C-F518-4CB6-B9B6-704DDFB60124}"/>
              </a:ext>
            </a:extLst>
          </p:cNvPr>
          <p:cNvSpPr>
            <a:spLocks noGrp="1"/>
          </p:cNvSpPr>
          <p:nvPr>
            <p:ph type="title"/>
          </p:nvPr>
        </p:nvSpPr>
        <p:spPr/>
        <p:txBody>
          <a:bodyPr/>
          <a:lstStyle/>
          <a:p>
            <a:r>
              <a:rPr lang="en-US" dirty="0"/>
              <a:t>Build or buy Scenarios</a:t>
            </a:r>
          </a:p>
        </p:txBody>
      </p:sp>
      <p:sp>
        <p:nvSpPr>
          <p:cNvPr id="3" name="Content Placeholder 2">
            <a:extLst>
              <a:ext uri="{FF2B5EF4-FFF2-40B4-BE49-F238E27FC236}">
                <a16:creationId xmlns:a16="http://schemas.microsoft.com/office/drawing/2014/main" xmlns="" id="{14F51CEC-6833-416C-8586-2E59DEDA24B9}"/>
              </a:ext>
            </a:extLst>
          </p:cNvPr>
          <p:cNvSpPr>
            <a:spLocks noGrp="1"/>
          </p:cNvSpPr>
          <p:nvPr>
            <p:ph idx="1"/>
          </p:nvPr>
        </p:nvSpPr>
        <p:spPr/>
        <p:txBody>
          <a:bodyPr/>
          <a:lstStyle/>
          <a:p>
            <a:r>
              <a:rPr lang="en-US" dirty="0"/>
              <a:t>The manufacturing needs will require significant internal and external space.</a:t>
            </a:r>
          </a:p>
          <a:p>
            <a:r>
              <a:rPr lang="en-US" dirty="0"/>
              <a:t>Optimal solution initially would be to find existing manufacturing facilities.</a:t>
            </a:r>
          </a:p>
          <a:p>
            <a:r>
              <a:rPr lang="en-US" dirty="0"/>
              <a:t>Rough estimates 20,000 square feet. 100’ wide by 200’ long. With additional offices. Ample energy, 220 amp 3 phase.</a:t>
            </a:r>
          </a:p>
          <a:p>
            <a:r>
              <a:rPr lang="en-US" dirty="0"/>
              <a:t>Minimum of 20,000 </a:t>
            </a:r>
            <a:r>
              <a:rPr lang="en-US" dirty="0" err="1"/>
              <a:t>sqft</a:t>
            </a:r>
            <a:r>
              <a:rPr lang="en-US" dirty="0"/>
              <a:t> of external storage. </a:t>
            </a:r>
          </a:p>
          <a:p>
            <a:r>
              <a:rPr lang="en-US" dirty="0"/>
              <a:t>Access to interstates, turnpikes and major roads, in and out of facility.</a:t>
            </a:r>
          </a:p>
          <a:p>
            <a:endParaRPr lang="en-US" dirty="0"/>
          </a:p>
        </p:txBody>
      </p:sp>
    </p:spTree>
    <p:extLst>
      <p:ext uri="{BB962C8B-B14F-4D97-AF65-F5344CB8AC3E}">
        <p14:creationId xmlns:p14="http://schemas.microsoft.com/office/powerpoint/2010/main" val="172022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72515B0D-B597-414A-BE1A-DC44B4E88822}"/>
              </a:ext>
            </a:extLst>
          </p:cNvPr>
          <p:cNvGraphicFramePr>
            <a:graphicFrameLocks noChangeAspect="1"/>
          </p:cNvGraphicFramePr>
          <p:nvPr>
            <p:extLst>
              <p:ext uri="{D42A27DB-BD31-4B8C-83A1-F6EECF244321}">
                <p14:modId xmlns:p14="http://schemas.microsoft.com/office/powerpoint/2010/main" val="4188083150"/>
              </p:ext>
            </p:extLst>
          </p:nvPr>
        </p:nvGraphicFramePr>
        <p:xfrm>
          <a:off x="630316" y="0"/>
          <a:ext cx="8185210" cy="6587231"/>
        </p:xfrm>
        <a:graphic>
          <a:graphicData uri="http://schemas.openxmlformats.org/presentationml/2006/ole">
            <mc:AlternateContent xmlns:mc="http://schemas.openxmlformats.org/markup-compatibility/2006">
              <mc:Choice xmlns:v="urn:schemas-microsoft-com:vml" Requires="v">
                <p:oleObj spid="_x0000_s1026" name="Acrobat Document" r:id="rId3" imgW="19751040" imgH="13167360" progId="AcroExch.Document.DC">
                  <p:embed/>
                </p:oleObj>
              </mc:Choice>
              <mc:Fallback>
                <p:oleObj name="Acrobat Document" r:id="rId3" imgW="19751040" imgH="13167360" progId="AcroExch.Document.DC">
                  <p:embed/>
                  <p:pic>
                    <p:nvPicPr>
                      <p:cNvPr id="0" name=""/>
                      <p:cNvPicPr/>
                      <p:nvPr/>
                    </p:nvPicPr>
                    <p:blipFill>
                      <a:blip r:embed="rId4"/>
                      <a:stretch>
                        <a:fillRect/>
                      </a:stretch>
                    </p:blipFill>
                    <p:spPr>
                      <a:xfrm>
                        <a:off x="630316" y="0"/>
                        <a:ext cx="8185210" cy="6587231"/>
                      </a:xfrm>
                      <a:prstGeom prst="rect">
                        <a:avLst/>
                      </a:prstGeom>
                    </p:spPr>
                  </p:pic>
                </p:oleObj>
              </mc:Fallback>
            </mc:AlternateContent>
          </a:graphicData>
        </a:graphic>
      </p:graphicFrame>
    </p:spTree>
    <p:extLst>
      <p:ext uri="{BB962C8B-B14F-4D97-AF65-F5344CB8AC3E}">
        <p14:creationId xmlns:p14="http://schemas.microsoft.com/office/powerpoint/2010/main" val="200034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0E449397-027F-44E4-BFCA-D3CB0042E55B}"/>
              </a:ext>
            </a:extLst>
          </p:cNvPr>
          <p:cNvGraphicFramePr>
            <a:graphicFrameLocks noChangeAspect="1"/>
          </p:cNvGraphicFramePr>
          <p:nvPr>
            <p:extLst>
              <p:ext uri="{D42A27DB-BD31-4B8C-83A1-F6EECF244321}">
                <p14:modId xmlns:p14="http://schemas.microsoft.com/office/powerpoint/2010/main" val="1046942278"/>
              </p:ext>
            </p:extLst>
          </p:nvPr>
        </p:nvGraphicFramePr>
        <p:xfrm>
          <a:off x="363984" y="115411"/>
          <a:ext cx="10369119" cy="6742590"/>
        </p:xfrm>
        <a:graphic>
          <a:graphicData uri="http://schemas.openxmlformats.org/presentationml/2006/ole">
            <mc:AlternateContent xmlns:mc="http://schemas.openxmlformats.org/markup-compatibility/2006">
              <mc:Choice xmlns:v="urn:schemas-microsoft-com:vml" Requires="v">
                <p:oleObj spid="_x0000_s2050" name="Acrobat Document" r:id="rId3" imgW="19751040" imgH="13167360" progId="AcroExch.Document.DC">
                  <p:embed/>
                </p:oleObj>
              </mc:Choice>
              <mc:Fallback>
                <p:oleObj name="Acrobat Document" r:id="rId3" imgW="19751040" imgH="13167360" progId="AcroExch.Document.DC">
                  <p:embed/>
                  <p:pic>
                    <p:nvPicPr>
                      <p:cNvPr id="0" name=""/>
                      <p:cNvPicPr/>
                      <p:nvPr/>
                    </p:nvPicPr>
                    <p:blipFill>
                      <a:blip r:embed="rId4"/>
                      <a:stretch>
                        <a:fillRect/>
                      </a:stretch>
                    </p:blipFill>
                    <p:spPr>
                      <a:xfrm>
                        <a:off x="363984" y="115411"/>
                        <a:ext cx="10369119" cy="6742590"/>
                      </a:xfrm>
                      <a:prstGeom prst="rect">
                        <a:avLst/>
                      </a:prstGeom>
                    </p:spPr>
                  </p:pic>
                </p:oleObj>
              </mc:Fallback>
            </mc:AlternateContent>
          </a:graphicData>
        </a:graphic>
      </p:graphicFrame>
    </p:spTree>
    <p:extLst>
      <p:ext uri="{BB962C8B-B14F-4D97-AF65-F5344CB8AC3E}">
        <p14:creationId xmlns:p14="http://schemas.microsoft.com/office/powerpoint/2010/main" val="419390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 parked in front of a house&#10;&#10;Description automatically generated with low confidence">
            <a:extLst>
              <a:ext uri="{FF2B5EF4-FFF2-40B4-BE49-F238E27FC236}">
                <a16:creationId xmlns:a16="http://schemas.microsoft.com/office/drawing/2014/main" xmlns="" id="{07CE3D4A-41F6-4F4E-93B9-580377403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830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25E34-EAF9-47E9-8ADB-36AEBCD05299}"/>
              </a:ext>
            </a:extLst>
          </p:cNvPr>
          <p:cNvSpPr>
            <a:spLocks noGrp="1"/>
          </p:cNvSpPr>
          <p:nvPr>
            <p:ph type="title"/>
          </p:nvPr>
        </p:nvSpPr>
        <p:spPr>
          <a:xfrm>
            <a:off x="677334" y="609600"/>
            <a:ext cx="8596668" cy="704295"/>
          </a:xfrm>
        </p:spPr>
        <p:txBody>
          <a:bodyPr/>
          <a:lstStyle/>
          <a:p>
            <a:r>
              <a:rPr lang="en-US" dirty="0"/>
              <a:t>Introduction</a:t>
            </a:r>
          </a:p>
        </p:txBody>
      </p:sp>
      <p:sp>
        <p:nvSpPr>
          <p:cNvPr id="3" name="Content Placeholder 2">
            <a:extLst>
              <a:ext uri="{FF2B5EF4-FFF2-40B4-BE49-F238E27FC236}">
                <a16:creationId xmlns:a16="http://schemas.microsoft.com/office/drawing/2014/main" xmlns="" id="{195A425D-148F-49B1-96D3-90092CE3B3C7}"/>
              </a:ext>
            </a:extLst>
          </p:cNvPr>
          <p:cNvSpPr>
            <a:spLocks noGrp="1"/>
          </p:cNvSpPr>
          <p:nvPr>
            <p:ph idx="1"/>
          </p:nvPr>
        </p:nvSpPr>
        <p:spPr>
          <a:xfrm>
            <a:off x="677334" y="1313895"/>
            <a:ext cx="8596668" cy="4727467"/>
          </a:xfrm>
        </p:spPr>
        <p:txBody>
          <a:bodyPr/>
          <a:lstStyle/>
          <a:p>
            <a:r>
              <a:rPr lang="en-US" b="1" dirty="0"/>
              <a:t>CRE</a:t>
            </a:r>
            <a:r>
              <a:rPr lang="en-US" dirty="0"/>
              <a:t> is proud to leverage their rich history of technologically superior engineering, by creating the most environmentally sustainable housing available in the market today.</a:t>
            </a:r>
          </a:p>
          <a:p>
            <a:r>
              <a:rPr lang="en-US" b="1" dirty="0"/>
              <a:t>Our Mission</a:t>
            </a:r>
            <a:r>
              <a:rPr lang="en-US" dirty="0"/>
              <a:t>: </a:t>
            </a:r>
          </a:p>
          <a:p>
            <a:r>
              <a:rPr lang="en-US" dirty="0"/>
              <a:t>In every action we take, in every home we build, we focus on reducing our carbon footprint, by recycling, employing cutting edge technology and engineering, to create affordable, sustainable and safe homes.</a:t>
            </a:r>
          </a:p>
          <a:p>
            <a:r>
              <a:rPr lang="en-US" b="1" dirty="0"/>
              <a:t>Our Values</a:t>
            </a:r>
            <a:r>
              <a:rPr lang="en-US" dirty="0"/>
              <a:t>:</a:t>
            </a:r>
          </a:p>
          <a:p>
            <a:r>
              <a:rPr lang="en-US" dirty="0"/>
              <a:t>Be effective stewards of our environment</a:t>
            </a:r>
          </a:p>
          <a:p>
            <a:r>
              <a:rPr lang="en-US" dirty="0"/>
              <a:t>Produce affordable homes for the average family</a:t>
            </a:r>
          </a:p>
          <a:p>
            <a:r>
              <a:rPr lang="en-US" dirty="0"/>
              <a:t>Provide meaningful employment, training and a path to prosperity</a:t>
            </a:r>
          </a:p>
          <a:p>
            <a:r>
              <a:rPr lang="en-US" dirty="0"/>
              <a:t>Be thought leaders through our actions, products and conduct</a:t>
            </a:r>
          </a:p>
          <a:p>
            <a:endParaRPr lang="en-US" dirty="0"/>
          </a:p>
        </p:txBody>
      </p:sp>
    </p:spTree>
    <p:extLst>
      <p:ext uri="{BB962C8B-B14F-4D97-AF65-F5344CB8AC3E}">
        <p14:creationId xmlns:p14="http://schemas.microsoft.com/office/powerpoint/2010/main" val="54447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building, house&#10;&#10;Description automatically generated">
            <a:extLst>
              <a:ext uri="{FF2B5EF4-FFF2-40B4-BE49-F238E27FC236}">
                <a16:creationId xmlns:a16="http://schemas.microsoft.com/office/drawing/2014/main" xmlns="" id="{E8D3B116-8565-4BD3-B65B-72F83A444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568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xmlns="" id="{2DD3659D-DF0F-42CE-B8F8-6FEB66E1E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09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ndcart&#10;&#10;Description automatically generated">
            <a:extLst>
              <a:ext uri="{FF2B5EF4-FFF2-40B4-BE49-F238E27FC236}">
                <a16:creationId xmlns:a16="http://schemas.microsoft.com/office/drawing/2014/main" xmlns="" id="{F06BA806-87D2-4713-9F30-B34B1590C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63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4F208-779B-4D35-88E6-255D8EA42A01}"/>
              </a:ext>
            </a:extLst>
          </p:cNvPr>
          <p:cNvSpPr>
            <a:spLocks noGrp="1"/>
          </p:cNvSpPr>
          <p:nvPr>
            <p:ph type="title"/>
          </p:nvPr>
        </p:nvSpPr>
        <p:spPr/>
        <p:txBody>
          <a:bodyPr/>
          <a:lstStyle/>
          <a:p>
            <a:r>
              <a:rPr lang="en-US" dirty="0"/>
              <a:t>It is all in our Name Green Stemic</a:t>
            </a:r>
          </a:p>
        </p:txBody>
      </p:sp>
      <p:sp>
        <p:nvSpPr>
          <p:cNvPr id="3" name="Content Placeholder 2">
            <a:extLst>
              <a:ext uri="{FF2B5EF4-FFF2-40B4-BE49-F238E27FC236}">
                <a16:creationId xmlns:a16="http://schemas.microsoft.com/office/drawing/2014/main" xmlns="" id="{5D22EC69-D9DE-4EDA-B1AD-499DDEA19347}"/>
              </a:ext>
            </a:extLst>
          </p:cNvPr>
          <p:cNvSpPr>
            <a:spLocks noGrp="1"/>
          </p:cNvSpPr>
          <p:nvPr>
            <p:ph idx="1"/>
          </p:nvPr>
        </p:nvSpPr>
        <p:spPr>
          <a:xfrm>
            <a:off x="1097280" y="2108201"/>
            <a:ext cx="10058400" cy="4159434"/>
          </a:xfrm>
        </p:spPr>
        <p:txBody>
          <a:bodyPr/>
          <a:lstStyle/>
          <a:p>
            <a:r>
              <a:rPr lang="en-US" b="1" dirty="0"/>
              <a:t>Green</a:t>
            </a:r>
            <a:r>
              <a:rPr lang="en-US" dirty="0"/>
              <a:t> – To utilize every technology currently available to reduce our impact on the earth. While providing the highest quality of life.</a:t>
            </a:r>
          </a:p>
          <a:p>
            <a:r>
              <a:rPr lang="en-US" b="1" dirty="0"/>
              <a:t>Stemic</a:t>
            </a:r>
          </a:p>
          <a:p>
            <a:pPr marL="0" indent="0">
              <a:buNone/>
            </a:pPr>
            <a:r>
              <a:rPr lang="en-US" b="1" dirty="0"/>
              <a:t>S = Sustainable – </a:t>
            </a:r>
            <a:r>
              <a:rPr lang="en-US" dirty="0"/>
              <a:t>Using products with low carbon footprints, original or remanufactured.</a:t>
            </a:r>
          </a:p>
          <a:p>
            <a:pPr marL="0" indent="0">
              <a:buNone/>
            </a:pPr>
            <a:r>
              <a:rPr lang="en-US" b="1" dirty="0"/>
              <a:t>T = Technology – </a:t>
            </a:r>
            <a:r>
              <a:rPr lang="en-US" dirty="0"/>
              <a:t>Using the most current technology, Low voltage, hempcrete, ventless AC.</a:t>
            </a:r>
          </a:p>
          <a:p>
            <a:pPr marL="0" indent="0">
              <a:buNone/>
            </a:pPr>
            <a:r>
              <a:rPr lang="en-US" b="1" dirty="0"/>
              <a:t>E = Energy and Efficiency – </a:t>
            </a:r>
            <a:r>
              <a:rPr lang="en-US" dirty="0"/>
              <a:t>Thermal envelopes, water repurposing, Graphene Solar</a:t>
            </a:r>
          </a:p>
          <a:p>
            <a:pPr marL="0" indent="0">
              <a:buNone/>
            </a:pPr>
            <a:r>
              <a:rPr lang="en-US" b="1" dirty="0"/>
              <a:t>M = Mobil </a:t>
            </a:r>
            <a:r>
              <a:rPr lang="en-US" dirty="0"/>
              <a:t>– The ability to move, when where and why you need to move your asset.</a:t>
            </a:r>
          </a:p>
          <a:p>
            <a:pPr marL="0" indent="0">
              <a:buNone/>
            </a:pPr>
            <a:r>
              <a:rPr lang="en-US" b="1" dirty="0"/>
              <a:t>I = Impactful – </a:t>
            </a:r>
            <a:r>
              <a:rPr lang="en-US" dirty="0"/>
              <a:t>High impact on your life, low impact of the environment</a:t>
            </a:r>
            <a:r>
              <a:rPr lang="en-US" b="1" dirty="0"/>
              <a:t>.</a:t>
            </a:r>
            <a:endParaRPr lang="en-US" dirty="0"/>
          </a:p>
          <a:p>
            <a:pPr marL="0" indent="0">
              <a:buNone/>
            </a:pPr>
            <a:r>
              <a:rPr lang="en-US" b="1" dirty="0"/>
              <a:t>C = Customizable </a:t>
            </a:r>
            <a:r>
              <a:rPr lang="en-US" dirty="0"/>
              <a:t>- Designs that are only limited to your Imagination.</a:t>
            </a:r>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87315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A1B6C-96B8-4A5A-A793-13E788C5728F}"/>
              </a:ext>
            </a:extLst>
          </p:cNvPr>
          <p:cNvSpPr>
            <a:spLocks noGrp="1"/>
          </p:cNvSpPr>
          <p:nvPr>
            <p:ph type="title"/>
          </p:nvPr>
        </p:nvSpPr>
        <p:spPr/>
        <p:txBody>
          <a:bodyPr/>
          <a:lstStyle/>
          <a:p>
            <a:r>
              <a:rPr lang="en-US" dirty="0"/>
              <a:t>Environmentally Sensitive Building</a:t>
            </a:r>
          </a:p>
        </p:txBody>
      </p:sp>
      <p:sp>
        <p:nvSpPr>
          <p:cNvPr id="3" name="Content Placeholder 2">
            <a:extLst>
              <a:ext uri="{FF2B5EF4-FFF2-40B4-BE49-F238E27FC236}">
                <a16:creationId xmlns:a16="http://schemas.microsoft.com/office/drawing/2014/main" xmlns="" id="{1937378A-0289-4BED-92D0-8C7F2DB120D5}"/>
              </a:ext>
            </a:extLst>
          </p:cNvPr>
          <p:cNvSpPr>
            <a:spLocks noGrp="1"/>
          </p:cNvSpPr>
          <p:nvPr>
            <p:ph idx="1"/>
          </p:nvPr>
        </p:nvSpPr>
        <p:spPr>
          <a:xfrm>
            <a:off x="677334" y="1482571"/>
            <a:ext cx="8596668" cy="4998128"/>
          </a:xfrm>
        </p:spPr>
        <p:txBody>
          <a:bodyPr/>
          <a:lstStyle/>
          <a:p>
            <a:r>
              <a:rPr lang="en-US" dirty="0"/>
              <a:t>25-30% of carbon emissions in America are the result of heating and cooling American homes and businesses.</a:t>
            </a:r>
          </a:p>
          <a:p>
            <a:r>
              <a:rPr lang="en-US" dirty="0"/>
              <a:t>The opportunity to construct homes that are carbon neutral, due to the design of the thermal envelope, the use of solar collection, the reduction of energy waste via appliances is a reality in today’s world.</a:t>
            </a:r>
          </a:p>
          <a:p>
            <a:r>
              <a:rPr lang="en-US" dirty="0"/>
              <a:t>It is not only a good thing to do, but also the right thing to do for our climate.</a:t>
            </a:r>
          </a:p>
          <a:p>
            <a:r>
              <a:rPr lang="en-US" dirty="0"/>
              <a:t>Recycling and repurposing materials to construct energy efficient homes is doable with the technology that exist today.</a:t>
            </a:r>
          </a:p>
          <a:p>
            <a:r>
              <a:rPr lang="en-US" dirty="0"/>
              <a:t>By constructing homes in a facility as we purpose reduces the carbon footprint of the building before it is lived in. </a:t>
            </a:r>
          </a:p>
          <a:p>
            <a:endParaRPr lang="en-US" dirty="0"/>
          </a:p>
        </p:txBody>
      </p:sp>
    </p:spTree>
    <p:extLst>
      <p:ext uri="{BB962C8B-B14F-4D97-AF65-F5344CB8AC3E}">
        <p14:creationId xmlns:p14="http://schemas.microsoft.com/office/powerpoint/2010/main" val="141063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76D5C-4A5A-4EFA-A351-B7F415B1A6D4}"/>
              </a:ext>
            </a:extLst>
          </p:cNvPr>
          <p:cNvSpPr>
            <a:spLocks noGrp="1"/>
          </p:cNvSpPr>
          <p:nvPr>
            <p:ph type="title"/>
          </p:nvPr>
        </p:nvSpPr>
        <p:spPr/>
        <p:txBody>
          <a:bodyPr/>
          <a:lstStyle/>
          <a:p>
            <a:r>
              <a:rPr lang="en-US" dirty="0"/>
              <a:t>Why Florida, Why Modular, Why Now?</a:t>
            </a:r>
          </a:p>
        </p:txBody>
      </p:sp>
      <p:sp>
        <p:nvSpPr>
          <p:cNvPr id="3" name="Content Placeholder 2">
            <a:extLst>
              <a:ext uri="{FF2B5EF4-FFF2-40B4-BE49-F238E27FC236}">
                <a16:creationId xmlns:a16="http://schemas.microsoft.com/office/drawing/2014/main" xmlns="" id="{E6DF6C2F-54F1-482E-9AB4-1BF239250FE8}"/>
              </a:ext>
            </a:extLst>
          </p:cNvPr>
          <p:cNvSpPr>
            <a:spLocks noGrp="1"/>
          </p:cNvSpPr>
          <p:nvPr>
            <p:ph idx="1"/>
          </p:nvPr>
        </p:nvSpPr>
        <p:spPr/>
        <p:txBody>
          <a:bodyPr/>
          <a:lstStyle/>
          <a:p>
            <a:r>
              <a:rPr lang="en-US" dirty="0"/>
              <a:t>1. </a:t>
            </a:r>
            <a:r>
              <a:rPr lang="en-US" b="1" dirty="0"/>
              <a:t>New Home Construction </a:t>
            </a:r>
            <a:r>
              <a:rPr lang="en-US" dirty="0"/>
              <a:t>estimated to be 1.4 million units this year.</a:t>
            </a:r>
          </a:p>
          <a:p>
            <a:r>
              <a:rPr lang="en-US" dirty="0"/>
              <a:t>Florida has 1000 people a day moving to the State, for the weather, lifestyle and low taxes. </a:t>
            </a:r>
          </a:p>
          <a:p>
            <a:r>
              <a:rPr lang="en-US" dirty="0"/>
              <a:t>2. </a:t>
            </a:r>
            <a:r>
              <a:rPr lang="en-US" b="1" dirty="0"/>
              <a:t>Why Modular </a:t>
            </a:r>
            <a:r>
              <a:rPr lang="en-US" dirty="0"/>
              <a:t>Due to the fact that 10,000 people per day are retiring, they are downsizing their homes and expenses. Modular is cost effective.</a:t>
            </a:r>
          </a:p>
          <a:p>
            <a:r>
              <a:rPr lang="en-US" dirty="0"/>
              <a:t>No other construction method can match the speed, reduction of capital, the quality and offer the flexibility of modular construction. </a:t>
            </a:r>
          </a:p>
          <a:p>
            <a:r>
              <a:rPr lang="en-US" b="1" dirty="0"/>
              <a:t>The Speed </a:t>
            </a:r>
            <a:r>
              <a:rPr lang="en-US" dirty="0"/>
              <a:t>The average time to acquire a permit is 45-90 days.</a:t>
            </a:r>
          </a:p>
          <a:p>
            <a:r>
              <a:rPr lang="en-US" b="1" dirty="0"/>
              <a:t>The average </a:t>
            </a:r>
            <a:r>
              <a:rPr lang="en-US" dirty="0"/>
              <a:t>Construction time is 180 days to one year, or more.</a:t>
            </a:r>
          </a:p>
          <a:p>
            <a:r>
              <a:rPr lang="en-US" dirty="0"/>
              <a:t>3. </a:t>
            </a:r>
            <a:r>
              <a:rPr lang="en-US" b="1" dirty="0"/>
              <a:t>Why Now </a:t>
            </a:r>
            <a:r>
              <a:rPr lang="en-US" dirty="0"/>
              <a:t>The market is extremely robust. In the event of a downturn, large new home construction will be hit first.    Cont.</a:t>
            </a:r>
            <a:endParaRPr lang="en-US" b="1" dirty="0"/>
          </a:p>
          <a:p>
            <a:endParaRPr lang="en-US" b="1" dirty="0"/>
          </a:p>
        </p:txBody>
      </p:sp>
    </p:spTree>
    <p:extLst>
      <p:ext uri="{BB962C8B-B14F-4D97-AF65-F5344CB8AC3E}">
        <p14:creationId xmlns:p14="http://schemas.microsoft.com/office/powerpoint/2010/main" val="168231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05F40-12F7-475D-9074-EA4DFBEBF669}"/>
              </a:ext>
            </a:extLst>
          </p:cNvPr>
          <p:cNvSpPr>
            <a:spLocks noGrp="1"/>
          </p:cNvSpPr>
          <p:nvPr>
            <p:ph type="title"/>
          </p:nvPr>
        </p:nvSpPr>
        <p:spPr>
          <a:xfrm>
            <a:off x="621328" y="556334"/>
            <a:ext cx="8596668" cy="1320800"/>
          </a:xfrm>
        </p:spPr>
        <p:txBody>
          <a:bodyPr/>
          <a:lstStyle/>
          <a:p>
            <a:r>
              <a:rPr lang="en-US" dirty="0"/>
              <a:t>Why Florida, Why Modular, Why Now?</a:t>
            </a:r>
          </a:p>
        </p:txBody>
      </p:sp>
      <p:sp>
        <p:nvSpPr>
          <p:cNvPr id="3" name="Content Placeholder 2">
            <a:extLst>
              <a:ext uri="{FF2B5EF4-FFF2-40B4-BE49-F238E27FC236}">
                <a16:creationId xmlns:a16="http://schemas.microsoft.com/office/drawing/2014/main" xmlns="" id="{10150854-76D3-44CC-9335-76B28C5BB5E9}"/>
              </a:ext>
            </a:extLst>
          </p:cNvPr>
          <p:cNvSpPr>
            <a:spLocks noGrp="1"/>
          </p:cNvSpPr>
          <p:nvPr>
            <p:ph idx="1"/>
          </p:nvPr>
        </p:nvSpPr>
        <p:spPr/>
        <p:txBody>
          <a:bodyPr/>
          <a:lstStyle/>
          <a:p>
            <a:r>
              <a:rPr lang="en-US" dirty="0"/>
              <a:t>The modular home industry is not recession proof, </a:t>
            </a:r>
          </a:p>
          <a:p>
            <a:r>
              <a:rPr lang="en-US" dirty="0"/>
              <a:t>but is the most recession resistant. It can flourish in good times and bad.</a:t>
            </a:r>
          </a:p>
          <a:p>
            <a:r>
              <a:rPr lang="en-US" dirty="0"/>
              <a:t>The comparison of time, from contract to move in ready home.</a:t>
            </a:r>
          </a:p>
          <a:p>
            <a:endParaRPr lang="en-US" dirty="0"/>
          </a:p>
        </p:txBody>
      </p:sp>
      <p:graphicFrame>
        <p:nvGraphicFramePr>
          <p:cNvPr id="4" name="Table 3">
            <a:extLst>
              <a:ext uri="{FF2B5EF4-FFF2-40B4-BE49-F238E27FC236}">
                <a16:creationId xmlns:a16="http://schemas.microsoft.com/office/drawing/2014/main" xmlns="" id="{E22DB328-6D86-49FE-AF89-B780C67055AA}"/>
              </a:ext>
            </a:extLst>
          </p:cNvPr>
          <p:cNvGraphicFramePr>
            <a:graphicFrameLocks noGrp="1"/>
          </p:cNvGraphicFramePr>
          <p:nvPr>
            <p:extLst>
              <p:ext uri="{D42A27DB-BD31-4B8C-83A1-F6EECF244321}">
                <p14:modId xmlns:p14="http://schemas.microsoft.com/office/powerpoint/2010/main" val="303937947"/>
              </p:ext>
            </p:extLst>
          </p:nvPr>
        </p:nvGraphicFramePr>
        <p:xfrm>
          <a:off x="1781175" y="3429000"/>
          <a:ext cx="6276975" cy="3455870"/>
        </p:xfrm>
        <a:graphic>
          <a:graphicData uri="http://schemas.openxmlformats.org/drawingml/2006/table">
            <a:tbl>
              <a:tblPr>
                <a:tableStyleId>{5C22544A-7EE6-4342-B048-85BDC9FD1C3A}</a:tableStyleId>
              </a:tblPr>
              <a:tblGrid>
                <a:gridCol w="1743604">
                  <a:extLst>
                    <a:ext uri="{9D8B030D-6E8A-4147-A177-3AD203B41FA5}">
                      <a16:colId xmlns:a16="http://schemas.microsoft.com/office/drawing/2014/main" xmlns="" val="3996771986"/>
                    </a:ext>
                  </a:extLst>
                </a:gridCol>
                <a:gridCol w="1062768">
                  <a:extLst>
                    <a:ext uri="{9D8B030D-6E8A-4147-A177-3AD203B41FA5}">
                      <a16:colId xmlns:a16="http://schemas.microsoft.com/office/drawing/2014/main" xmlns="" val="166735350"/>
                    </a:ext>
                  </a:extLst>
                </a:gridCol>
                <a:gridCol w="564595">
                  <a:extLst>
                    <a:ext uri="{9D8B030D-6E8A-4147-A177-3AD203B41FA5}">
                      <a16:colId xmlns:a16="http://schemas.microsoft.com/office/drawing/2014/main" xmlns="" val="2782029083"/>
                    </a:ext>
                  </a:extLst>
                </a:gridCol>
                <a:gridCol w="1843240">
                  <a:extLst>
                    <a:ext uri="{9D8B030D-6E8A-4147-A177-3AD203B41FA5}">
                      <a16:colId xmlns:a16="http://schemas.microsoft.com/office/drawing/2014/main" xmlns="" val="644148474"/>
                    </a:ext>
                  </a:extLst>
                </a:gridCol>
                <a:gridCol w="1062768">
                  <a:extLst>
                    <a:ext uri="{9D8B030D-6E8A-4147-A177-3AD203B41FA5}">
                      <a16:colId xmlns:a16="http://schemas.microsoft.com/office/drawing/2014/main" xmlns="" val="1617823737"/>
                    </a:ext>
                  </a:extLst>
                </a:gridCol>
              </a:tblGrid>
              <a:tr h="502921">
                <a:tc gridSpan="5">
                  <a:txBody>
                    <a:bodyPr/>
                    <a:lstStyle/>
                    <a:p>
                      <a:pPr algn="l" fontAlgn="b"/>
                      <a:r>
                        <a:rPr lang="en-US" sz="1400" u="none" strike="noStrike">
                          <a:effectLst/>
                        </a:rPr>
                        <a:t>Modular home Construction Time Comparison</a:t>
                      </a:r>
                      <a:endParaRPr lang="en-US" sz="14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14086406"/>
                  </a:ext>
                </a:extLst>
              </a:tr>
              <a:tr h="20293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293393437"/>
                  </a:ext>
                </a:extLst>
              </a:tr>
              <a:tr h="220580">
                <a:tc>
                  <a:txBody>
                    <a:bodyPr/>
                    <a:lstStyle/>
                    <a:p>
                      <a:pPr algn="l" fontAlgn="b"/>
                      <a:r>
                        <a:rPr lang="en-US" sz="1200" u="sng" strike="noStrike">
                          <a:effectLst/>
                        </a:rPr>
                        <a:t>Green Stemic</a:t>
                      </a:r>
                      <a:endParaRPr lang="en-US" sz="12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200" u="sng" strike="noStrike">
                          <a:effectLst/>
                        </a:rPr>
                        <a:t>Typical</a:t>
                      </a:r>
                      <a:endParaRPr lang="en-US" sz="12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899755320"/>
                  </a:ext>
                </a:extLst>
              </a:tr>
              <a:tr h="202932">
                <a:tc>
                  <a:txBody>
                    <a:bodyPr/>
                    <a:lstStyle/>
                    <a:p>
                      <a:pPr algn="l" fontAlgn="b"/>
                      <a:r>
                        <a:rPr lang="en-US" sz="1100" u="sng" strike="noStrike">
                          <a:effectLst/>
                        </a:rPr>
                        <a:t>Process</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sng" strike="noStrike">
                          <a:effectLst/>
                        </a:rPr>
                        <a:t>Days</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sng" strike="noStrike">
                          <a:effectLst/>
                        </a:rPr>
                        <a:t>Process</a:t>
                      </a:r>
                      <a:endParaRPr lang="en-US" sz="1100" b="1" i="0" u="sng"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sng" strike="noStrike">
                          <a:effectLst/>
                        </a:rPr>
                        <a:t>Days</a:t>
                      </a:r>
                      <a:endParaRPr lang="en-US" sz="1100" b="1" i="0" u="sng"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458875742"/>
                  </a:ext>
                </a:extLst>
              </a:tr>
              <a:tr h="202932">
                <a:tc>
                  <a:txBody>
                    <a:bodyPr/>
                    <a:lstStyle/>
                    <a:p>
                      <a:pPr algn="l" fontAlgn="b"/>
                      <a:r>
                        <a:rPr lang="en-US" sz="1100" u="none" strike="noStrike">
                          <a:effectLst/>
                        </a:rPr>
                        <a:t>Permitng</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45 -90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Permitng</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45 -90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4657097"/>
                  </a:ext>
                </a:extLst>
              </a:tr>
              <a:tr h="306003">
                <a:tc>
                  <a:txBody>
                    <a:bodyPr/>
                    <a:lstStyle/>
                    <a:p>
                      <a:pPr algn="l" fontAlgn="b"/>
                      <a:r>
                        <a:rPr lang="en-US" sz="1100" u="none" strike="noStrike">
                          <a:effectLst/>
                        </a:rPr>
                        <a:t>Design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Pad Foundation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30 -60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765202626"/>
                  </a:ext>
                </a:extLst>
              </a:tr>
              <a:tr h="397042">
                <a:tc>
                  <a:txBody>
                    <a:bodyPr/>
                    <a:lstStyle/>
                    <a:p>
                      <a:pPr algn="l" fontAlgn="b"/>
                      <a:r>
                        <a:rPr lang="en-US" sz="1100" u="none" strike="noStrike">
                          <a:effectLst/>
                        </a:rPr>
                        <a:t>Build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Shell Construction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60 -90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317678174"/>
                  </a:ext>
                </a:extLst>
              </a:tr>
              <a:tr h="397042">
                <a:tc>
                  <a:txBody>
                    <a:bodyPr/>
                    <a:lstStyle/>
                    <a:p>
                      <a:pPr algn="l" fontAlgn="b"/>
                      <a:r>
                        <a:rPr lang="en-US" sz="1100" u="none" strike="noStrike">
                          <a:effectLst/>
                        </a:rPr>
                        <a:t>Pad/Foundation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Rough in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30 -60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573460114"/>
                  </a:ext>
                </a:extLst>
              </a:tr>
              <a:tr h="202932">
                <a:tc>
                  <a:txBody>
                    <a:bodyPr/>
                    <a:lstStyle/>
                    <a:p>
                      <a:pPr algn="l" fontAlgn="b"/>
                      <a:r>
                        <a:rPr lang="en-US" sz="1100" u="none" strike="noStrike">
                          <a:effectLst/>
                        </a:rPr>
                        <a:t>Delivery/install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Ext. Finish</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562206594"/>
                  </a:ext>
                </a:extLst>
              </a:tr>
              <a:tr h="397042">
                <a:tc>
                  <a:txBody>
                    <a:bodyPr/>
                    <a:lstStyle/>
                    <a:p>
                      <a:pPr algn="l" fontAlgn="b"/>
                      <a:r>
                        <a:rPr lang="en-US" sz="1100" u="none" strike="noStrike">
                          <a:effectLst/>
                        </a:rPr>
                        <a:t>Total days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a:effectLst/>
                        </a:rPr>
                        <a:t>59 - 104</a:t>
                      </a:r>
                      <a:endParaRPr lang="en-US"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Occupancy Permit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594792888"/>
                  </a:ext>
                </a:extLst>
              </a:tr>
              <a:tr h="2205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a:effectLst/>
                        </a:rPr>
                        <a:t>209 -314</a:t>
                      </a:r>
                      <a:endParaRPr lang="en-US"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463581494"/>
                  </a:ext>
                </a:extLst>
              </a:tr>
              <a:tr h="20293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957988039"/>
                  </a:ext>
                </a:extLst>
              </a:tr>
            </a:tbl>
          </a:graphicData>
        </a:graphic>
      </p:graphicFrame>
    </p:spTree>
    <p:extLst>
      <p:ext uri="{BB962C8B-B14F-4D97-AF65-F5344CB8AC3E}">
        <p14:creationId xmlns:p14="http://schemas.microsoft.com/office/powerpoint/2010/main" val="10216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79940-C7EB-461B-9E59-0E3535DD49BC}"/>
              </a:ext>
            </a:extLst>
          </p:cNvPr>
          <p:cNvSpPr>
            <a:spLocks noGrp="1"/>
          </p:cNvSpPr>
          <p:nvPr>
            <p:ph type="title"/>
          </p:nvPr>
        </p:nvSpPr>
        <p:spPr/>
        <p:txBody>
          <a:bodyPr/>
          <a:lstStyle/>
          <a:p>
            <a:r>
              <a:rPr lang="en-US" dirty="0"/>
              <a:t>Why Florida, Why Modular, Why Now?</a:t>
            </a:r>
          </a:p>
        </p:txBody>
      </p:sp>
      <p:sp>
        <p:nvSpPr>
          <p:cNvPr id="3" name="Content Placeholder 2">
            <a:extLst>
              <a:ext uri="{FF2B5EF4-FFF2-40B4-BE49-F238E27FC236}">
                <a16:creationId xmlns:a16="http://schemas.microsoft.com/office/drawing/2014/main" xmlns="" id="{05120B4C-1457-4B1A-9A4B-72B2A33B9211}"/>
              </a:ext>
            </a:extLst>
          </p:cNvPr>
          <p:cNvSpPr>
            <a:spLocks noGrp="1"/>
          </p:cNvSpPr>
          <p:nvPr>
            <p:ph idx="1"/>
          </p:nvPr>
        </p:nvSpPr>
        <p:spPr>
          <a:xfrm>
            <a:off x="677334" y="2160589"/>
            <a:ext cx="8596668" cy="4346743"/>
          </a:xfrm>
        </p:spPr>
        <p:txBody>
          <a:bodyPr/>
          <a:lstStyle/>
          <a:p>
            <a:r>
              <a:rPr lang="en-US" dirty="0"/>
              <a:t>There is a housing shortage in America today, especially in Florida</a:t>
            </a:r>
          </a:p>
          <a:p>
            <a:r>
              <a:rPr lang="en-US" dirty="0"/>
              <a:t>Affordable housing is a growing problem.</a:t>
            </a:r>
          </a:p>
          <a:p>
            <a:r>
              <a:rPr lang="en-US" dirty="0">
                <a:hlinkClick r:id="rId2"/>
              </a:rPr>
              <a:t>https://www.heraldtribune.com/story/news/state/2021/04/30/florida-one-most-challenging-states-find-affordable-housing/7334433002/</a:t>
            </a:r>
            <a:endParaRPr lang="en-US" dirty="0"/>
          </a:p>
          <a:p>
            <a:r>
              <a:rPr lang="en-US" dirty="0">
                <a:hlinkClick r:id="rId3"/>
              </a:rPr>
              <a:t>https://www.tampabay.com/news/real-estate/2021/06/17/house-inventory-shortage-dire-with-gap-of-millions-of-homes-realtors-report-warns/</a:t>
            </a:r>
            <a:endParaRPr lang="en-US" dirty="0"/>
          </a:p>
          <a:p>
            <a:r>
              <a:rPr lang="en-US" dirty="0"/>
              <a:t>Multi-family homes are also available, using this type of construction.</a:t>
            </a:r>
          </a:p>
          <a:p>
            <a:r>
              <a:rPr lang="en-US" dirty="0"/>
              <a:t>Job creation – Green Stemic will provide meaningful employment in an area with a shortage of jobs which can support a family.</a:t>
            </a:r>
          </a:p>
          <a:p>
            <a:r>
              <a:rPr lang="en-US" dirty="0"/>
              <a:t>Job Training – Green Stemic with not only provide jobs for skilled laborers, but will create an apprentice program, to train individuals in the electrical, plumbing, framing, welding and construction trades.</a:t>
            </a:r>
          </a:p>
          <a:p>
            <a:endParaRPr lang="en-US" dirty="0"/>
          </a:p>
        </p:txBody>
      </p:sp>
    </p:spTree>
    <p:extLst>
      <p:ext uri="{BB962C8B-B14F-4D97-AF65-F5344CB8AC3E}">
        <p14:creationId xmlns:p14="http://schemas.microsoft.com/office/powerpoint/2010/main" val="250830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BF5BD-9235-43D3-A03F-303121BB157C}"/>
              </a:ext>
            </a:extLst>
          </p:cNvPr>
          <p:cNvSpPr>
            <a:spLocks noGrp="1"/>
          </p:cNvSpPr>
          <p:nvPr>
            <p:ph type="title"/>
          </p:nvPr>
        </p:nvSpPr>
        <p:spPr/>
        <p:txBody>
          <a:bodyPr/>
          <a:lstStyle/>
          <a:p>
            <a:r>
              <a:rPr lang="en-US" dirty="0"/>
              <a:t>Why Green Stemic is Faster</a:t>
            </a:r>
          </a:p>
        </p:txBody>
      </p:sp>
      <p:sp>
        <p:nvSpPr>
          <p:cNvPr id="3" name="Content Placeholder 2">
            <a:extLst>
              <a:ext uri="{FF2B5EF4-FFF2-40B4-BE49-F238E27FC236}">
                <a16:creationId xmlns:a16="http://schemas.microsoft.com/office/drawing/2014/main" xmlns="" id="{BC1B5A69-030C-461E-9227-A4D64E37AE6A}"/>
              </a:ext>
            </a:extLst>
          </p:cNvPr>
          <p:cNvSpPr>
            <a:spLocks noGrp="1"/>
          </p:cNvSpPr>
          <p:nvPr>
            <p:ph idx="1"/>
          </p:nvPr>
        </p:nvSpPr>
        <p:spPr/>
        <p:txBody>
          <a:bodyPr/>
          <a:lstStyle/>
          <a:p>
            <a:r>
              <a:rPr lang="en-US" dirty="0"/>
              <a:t>No weather delays – We build indoors in a climate-controlled facility.</a:t>
            </a:r>
          </a:p>
          <a:p>
            <a:r>
              <a:rPr lang="en-US" dirty="0"/>
              <a:t>No codes/building violations – Our home go through codes as they are built.</a:t>
            </a:r>
          </a:p>
          <a:p>
            <a:r>
              <a:rPr lang="en-US" dirty="0"/>
              <a:t>No tradesmen no-shows – All the trades work for us, in our plant.</a:t>
            </a:r>
          </a:p>
          <a:p>
            <a:r>
              <a:rPr lang="en-US" dirty="0"/>
              <a:t>No lengthy change order process. At each step of the build, you can make changes, they are easily identifiable and implemented for you.</a:t>
            </a:r>
          </a:p>
          <a:p>
            <a:r>
              <a:rPr lang="en-US" dirty="0"/>
              <a:t>We can be building during the permitting process, unlike conventional construction.</a:t>
            </a:r>
          </a:p>
          <a:p>
            <a:endParaRPr lang="en-US" dirty="0"/>
          </a:p>
          <a:p>
            <a:endParaRPr lang="en-US" dirty="0"/>
          </a:p>
          <a:p>
            <a:endParaRPr lang="en-US" dirty="0"/>
          </a:p>
        </p:txBody>
      </p:sp>
    </p:spTree>
    <p:extLst>
      <p:ext uri="{BB962C8B-B14F-4D97-AF65-F5344CB8AC3E}">
        <p14:creationId xmlns:p14="http://schemas.microsoft.com/office/powerpoint/2010/main" val="332213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A651A-25B3-4835-A078-2B77EBC05A79}"/>
              </a:ext>
            </a:extLst>
          </p:cNvPr>
          <p:cNvSpPr>
            <a:spLocks noGrp="1"/>
          </p:cNvSpPr>
          <p:nvPr>
            <p:ph type="title"/>
          </p:nvPr>
        </p:nvSpPr>
        <p:spPr>
          <a:xfrm>
            <a:off x="1097280" y="461640"/>
            <a:ext cx="9990930" cy="1118586"/>
          </a:xfrm>
        </p:spPr>
        <p:txBody>
          <a:bodyPr>
            <a:normAutofit fontScale="90000"/>
          </a:bodyPr>
          <a:lstStyle/>
          <a:p>
            <a:r>
              <a:rPr lang="en-US" dirty="0"/>
              <a:t>Unlimited Options</a:t>
            </a:r>
            <a:br>
              <a:rPr lang="en-US" dirty="0"/>
            </a:br>
            <a:endParaRPr lang="en-US" dirty="0"/>
          </a:p>
        </p:txBody>
      </p:sp>
      <p:sp>
        <p:nvSpPr>
          <p:cNvPr id="3" name="Content Placeholder 2">
            <a:extLst>
              <a:ext uri="{FF2B5EF4-FFF2-40B4-BE49-F238E27FC236}">
                <a16:creationId xmlns:a16="http://schemas.microsoft.com/office/drawing/2014/main" xmlns="" id="{5E1610FD-6300-42C7-8463-631E771B2D97}"/>
              </a:ext>
            </a:extLst>
          </p:cNvPr>
          <p:cNvSpPr>
            <a:spLocks noGrp="1"/>
          </p:cNvSpPr>
          <p:nvPr>
            <p:ph idx="1"/>
          </p:nvPr>
        </p:nvSpPr>
        <p:spPr>
          <a:xfrm>
            <a:off x="1097280" y="2108201"/>
            <a:ext cx="10058400" cy="4141679"/>
          </a:xfrm>
        </p:spPr>
        <p:txBody>
          <a:bodyPr/>
          <a:lstStyle/>
          <a:p>
            <a:r>
              <a:rPr lang="en-US" dirty="0"/>
              <a:t>Green Stemic will provide an unlimited array of options for home construction.</a:t>
            </a:r>
          </a:p>
          <a:p>
            <a:r>
              <a:rPr lang="en-US" dirty="0"/>
              <a:t>The imagination of the customer is the only limiting factor in the design capabilities we have.</a:t>
            </a:r>
          </a:p>
          <a:p>
            <a:r>
              <a:rPr lang="en-US" dirty="0"/>
              <a:t>Because we build on a foundation of a 20 x20 cube, the possibilities are unlimited, the construction and manufacturing can be standardized.</a:t>
            </a:r>
          </a:p>
          <a:p>
            <a:r>
              <a:rPr lang="en-US" dirty="0"/>
              <a:t>This standardization reduces shrinkage and waste, because everything is built on an even number. All American materials are produced this way.</a:t>
            </a:r>
          </a:p>
          <a:p>
            <a:r>
              <a:rPr lang="en-US" dirty="0"/>
              <a:t>This is very important. Andrea Palladio, the father of architecture, wrote the 4 books of architecture. Symmetry was a key principle. The Federal style of architecture in America, the Paladin window, and much of what we see today is influenced by him. </a:t>
            </a:r>
          </a:p>
          <a:p>
            <a:r>
              <a:rPr lang="en-US" dirty="0"/>
              <a:t>https://www.architecture.com/knowledge-and-resources/knowledge-landing-page/palladianism</a:t>
            </a:r>
          </a:p>
          <a:p>
            <a:endParaRPr lang="en-US" dirty="0"/>
          </a:p>
        </p:txBody>
      </p:sp>
    </p:spTree>
    <p:extLst>
      <p:ext uri="{BB962C8B-B14F-4D97-AF65-F5344CB8AC3E}">
        <p14:creationId xmlns:p14="http://schemas.microsoft.com/office/powerpoint/2010/main" val="36023147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3539</TotalTime>
  <Words>1559</Words>
  <Application>Microsoft Office PowerPoint</Application>
  <PresentationFormat>Custom</PresentationFormat>
  <Paragraphs>141</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Facet</vt:lpstr>
      <vt:lpstr>Acrobat Document</vt:lpstr>
      <vt:lpstr>                             CRE is Proud to Introduce       Green Stemic   </vt:lpstr>
      <vt:lpstr>Introduction</vt:lpstr>
      <vt:lpstr>It is all in our Name Green Stemic</vt:lpstr>
      <vt:lpstr>Environmentally Sensitive Building</vt:lpstr>
      <vt:lpstr>Why Florida, Why Modular, Why Now?</vt:lpstr>
      <vt:lpstr>Why Florida, Why Modular, Why Now?</vt:lpstr>
      <vt:lpstr>Why Florida, Why Modular, Why Now?</vt:lpstr>
      <vt:lpstr>Why Green Stemic is Faster</vt:lpstr>
      <vt:lpstr>Unlimited Options </vt:lpstr>
      <vt:lpstr>The Building Concept</vt:lpstr>
      <vt:lpstr>The Process</vt:lpstr>
      <vt:lpstr>The Process continued</vt:lpstr>
      <vt:lpstr>Efficiencies of Climate Controlled Manufacturing</vt:lpstr>
      <vt:lpstr>Additional Business Channels</vt:lpstr>
      <vt:lpstr>Additional Business Channels</vt:lpstr>
      <vt:lpstr>Build or buy Scenarios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Green Stemic</dc:title>
  <dc:creator>Blake Fohl</dc:creator>
  <cp:lastModifiedBy>Spencer Wade</cp:lastModifiedBy>
  <cp:revision>27</cp:revision>
  <dcterms:created xsi:type="dcterms:W3CDTF">2021-07-10T18:03:06Z</dcterms:created>
  <dcterms:modified xsi:type="dcterms:W3CDTF">2021-09-24T17:58:09Z</dcterms:modified>
</cp:coreProperties>
</file>